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65" r:id="rId2"/>
    <p:sldId id="316" r:id="rId3"/>
    <p:sldId id="905" r:id="rId4"/>
    <p:sldId id="907" r:id="rId5"/>
    <p:sldId id="908" r:id="rId6"/>
    <p:sldId id="1283" r:id="rId7"/>
    <p:sldId id="1284" r:id="rId8"/>
    <p:sldId id="1443" r:id="rId9"/>
    <p:sldId id="1445" r:id="rId10"/>
    <p:sldId id="1282" r:id="rId11"/>
    <p:sldId id="909" r:id="rId12"/>
    <p:sldId id="910" r:id="rId13"/>
    <p:sldId id="911" r:id="rId14"/>
    <p:sldId id="1216" r:id="rId15"/>
    <p:sldId id="1441" r:id="rId16"/>
    <p:sldId id="1444" r:id="rId17"/>
    <p:sldId id="273" r:id="rId18"/>
    <p:sldId id="284" r:id="rId19"/>
    <p:sldId id="285" r:id="rId20"/>
    <p:sldId id="286" r:id="rId21"/>
    <p:sldId id="1447" r:id="rId22"/>
    <p:sldId id="1448" r:id="rId23"/>
    <p:sldId id="1449" r:id="rId24"/>
    <p:sldId id="902" r:id="rId25"/>
    <p:sldId id="295" r:id="rId26"/>
    <p:sldId id="1451" r:id="rId27"/>
    <p:sldId id="1454" r:id="rId28"/>
    <p:sldId id="1452" r:id="rId29"/>
    <p:sldId id="1450" r:id="rId30"/>
    <p:sldId id="297" r:id="rId31"/>
    <p:sldId id="1456" r:id="rId32"/>
    <p:sldId id="1457" r:id="rId33"/>
    <p:sldId id="1458" r:id="rId34"/>
    <p:sldId id="1455" r:id="rId35"/>
    <p:sldId id="1453" r:id="rId36"/>
    <p:sldId id="1438" r:id="rId37"/>
    <p:sldId id="1446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5918"/>
  </p:normalViewPr>
  <p:slideViewPr>
    <p:cSldViewPr snapToGrid="0" snapToObjects="1">
      <p:cViewPr varScale="1">
        <p:scale>
          <a:sx n="164" d="100"/>
          <a:sy n="164" d="100"/>
        </p:scale>
        <p:origin x="4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F4DB1B5-717A-274A-8040-7DFF1A5348BD}" type="slidenum">
              <a:rPr lang="en-US" altLang="x-none" sz="1200" b="0">
                <a:latin typeface="Times" charset="0"/>
              </a:rPr>
              <a:pPr/>
              <a:t>10</a:t>
            </a:fld>
            <a:endParaRPr lang="en-US" altLang="x-none" sz="1200" b="0">
              <a:latin typeface="Times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44555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21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038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522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6FB367E-87F4-EF4C-939D-8387D8E27F1D}" type="slidenum">
              <a:rPr lang="en-US" altLang="x-none" sz="1200" b="0">
                <a:latin typeface="Times" charset="0"/>
              </a:rPr>
              <a:pPr/>
              <a:t>14</a:t>
            </a:fld>
            <a:endParaRPr lang="en-US" altLang="x-none" sz="1200" b="0">
              <a:latin typeface="Times" charset="0"/>
            </a:endParaRPr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751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19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C7201-51E8-5DA6-E25D-1EB4EE1B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40E1B12-CAAF-D0AF-91A4-157CC0C8BE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67D61F7-37A4-700B-1C82-AD0DC908A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774A398-21BE-479D-7A29-944CC63D8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0834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1DE5-4730-3481-70E4-7EDC7299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F5962-7435-8EE5-B81F-5A49EE77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6F906-541C-D135-5F85-401EBE1B6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3034-4EBF-742E-DB5A-94F5FD40F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68EC-649C-B3A8-0339-9DBF2CA51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672DB-F6FA-76F4-CDF5-E73C99D83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93512-7093-70AA-3024-E02E8DB26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0FC0F-293C-DF8A-1B4E-014B96706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39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453CA-5E8F-5F98-E00F-11D62CCB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35697-F4FF-8FB3-CDB0-EB7596A52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51FBB-3744-E260-3D00-5F17B62B7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DC909-0C6B-7C0A-E884-40798A79B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1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0B03-96D1-8B62-EF36-989512E6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D9249-5F17-BD01-4513-46FEA5F6A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89A07-5C80-F077-1426-4F7B02E42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3008F-1A8C-098A-5DBA-978A7D864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59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F269-B4B7-4505-63D2-89792541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99073-A3F3-C77B-7552-260255A09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2C3A-B419-468B-75F8-1332C1D90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48EC2-6523-03DA-23CF-88CFADF70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F553-187C-6D9E-135E-FB71A60C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6B247-FA39-0808-C288-1BD673BA9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8008C-A6D3-4329-A53B-5BAFA0BFA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AD59-415D-9C8E-0A2C-C9F2659B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02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4052-C5BF-59E6-0284-30BF172F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D14BE-985E-E680-8CB9-837FD9D1E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182E4-2A6F-6DEC-8D30-828A21097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A90F-A089-C864-401B-F7DD89498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5389-51FF-F0DF-DD4F-34707D2D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BBB9-C914-0282-99FB-994AAC370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3430E-1B9E-4E35-C45D-A80FB06EB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0E1D-081A-40F8-2FC1-4A9CB84F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1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24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967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4CC8-D033-573A-BF20-FB751D99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B74F5-5BCD-B962-CA0F-ACDD756D8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FD780-07A3-60A5-D875-B607E8A5C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F088-3CE5-D1CB-DFF9-C7DBA4CDC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48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8351-6D6E-090E-3BA4-0D286D89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BD2A7-9FA4-55EC-21BF-AA98DD069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EB5C6-4D82-B33E-A528-89BB26034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3CBDC-5BDB-65B1-22AE-C6273B6F7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7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2ACB-427A-04BE-53E5-5BFB30E4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64695-C675-7E81-BA4E-EFDAC43D3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4A69B-7B22-CD79-038C-6D015F83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570C-720F-0C43-989C-44B214146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3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425F-BF8E-CC6A-D948-92971C33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FB44F-CC57-F157-A256-949CC132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18615-66C1-AFE1-D002-832A144AE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C6E6B-25E9-F75A-2A7B-256C3342D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230A-F075-FB2F-A096-F8D31F73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A881-6BCB-D3EC-7283-BD1D2D9C1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E6890-AB4B-1754-C7C4-C686FAD87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44D7-A455-14EA-B77A-63B2514A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744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65473-CB69-A5F4-E640-DC126970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629FF-7BAA-181F-FB1A-5841554A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E0914D-A38D-1264-38F4-ADAF54F7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CF42-F8EE-E574-1261-9719F88F5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12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393E-DDC7-59B1-5440-FCC23938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72C77-633E-BE89-DD30-6EC38E3D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668D5-0183-46AD-CA57-B090F8565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467E-7B54-2300-3EF0-E3A92DB5F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B2E3-8A63-B966-7841-E5409F2C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2A547-7C83-AB00-F31D-8C0DF772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CFD75-D484-7E51-D2F7-DE1C58E7F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1F40D-AEEB-BEF1-9EF4-02A6616A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4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F146-33C7-FBF7-42CF-7EDDE040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7E332-8C95-3FEB-28A1-6EE12DA5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F61D-1BC2-6733-155F-E9BF69C3C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35DC-4D2B-E590-6715-57C367229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BEBCD-4BB1-A5BB-6BFA-ADBB9AE8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7BCAF-7A15-266F-3F0F-684E18397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490A2-E60E-BA00-58DE-F8695B8CD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F24D9-7971-3148-C3E8-C2E53B028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19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5AB44-CDE7-65F1-1D7D-4FF8C31B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2CEB4-0490-6CD2-5008-6E71D2E17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59F86-8795-67A1-DD13-103EF3CCE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61908-DCCB-4A79-C00D-35E3EB877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01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23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555E-86CF-8FD2-7CB1-5BC83AD6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27DB-9BE5-34EB-8E61-DB18769C2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EB037-08B5-634A-CD5E-B0D0BCE2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CCCD-E641-FAF9-28DA-BFC0B5076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8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57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55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0" dirty="0"/>
              <a:t>There are many (non-computable) functions that cannot be computed by a TM.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dirty="0"/>
              <a:t>Halting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Post correspondence problem (PCB)</a:t>
            </a:r>
            <a:endParaRPr lang="en-US" sz="12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A8A3A-AF54-2C45-A4CD-E69E72B2024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922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3E9E-C985-F03B-F65D-3FE54CF95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6928D-6A84-ABDC-7AB8-65041D594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CF14B-D48C-3AC7-4AEE-C78D07B52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0" dirty="0"/>
              <a:t>There are many (non-computable) functions that cannot be computed by a TM.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dirty="0"/>
              <a:t>Halting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200" dirty="0">
                <a:ea typeface="ＭＳ Ｐゴシック" panose="020B0600070205080204" pitchFamily="34" charset="-128"/>
              </a:rPr>
              <a:t>Post correspondence problem (PCB)</a:t>
            </a:r>
            <a:endParaRPr lang="en-US" sz="12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1778D-6079-E43D-A616-08D2F344C4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CA8A3A-AF54-2C45-A4CD-E69E72B2024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8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63/1.3492712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i.org/10.1109/TNANO.2002.804744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nnano.2015.207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publishing.org/doi/10.1098/rsta.2019.006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lmpo/a-brief-history-of-ai-with-deep-learning-26f7948bc87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uiltin.com/artificial-intelligence/transformer-neural-networ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0893-6080(89)90020-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2/S012906570700111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eas.lego.com/projects/10a3239f-4562-4d23-ba8e-f4fc94eef5c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Hardware for AI and ML: an Overview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5488" y="1016794"/>
            <a:ext cx="7195710" cy="3319463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650" b="1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Designed computation: </a:t>
            </a:r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35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top-down</a:t>
            </a:r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35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we design devices and circuits for our purpose</a:t>
            </a:r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35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information processing that is “useful”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650" b="1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Intrinsic computation:</a:t>
            </a:r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35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inherent dynamics of a dynamical system</a:t>
            </a:r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35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not necessarily “useful”</a:t>
            </a:r>
            <a:endParaRPr lang="en-US" altLang="x-none" sz="1650" dirty="0">
              <a:latin typeface="Arial" panose="020B0604020202020204" pitchFamily="34" charset="0"/>
              <a:cs typeface="Arial" panose="020B0604020202020204" pitchFamily="34" charset="0"/>
              <a:sym typeface="Zapf Dingbats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6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Everything computes something, the question is what and how it can be harnessed for “useful” purposes.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650" i="1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“What natural substrates are complex enough to support controllable and useful information processing?” </a:t>
            </a:r>
            <a:r>
              <a:rPr lang="en-US" altLang="x-none" sz="120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(Crutchfield et al., 2010, </a:t>
            </a:r>
            <a:r>
              <a:rPr lang="en-US" sz="1100" b="0" i="0" u="sng" dirty="0">
                <a:solidFill>
                  <a:srgbClr val="00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https://doi.org/10.1063/1.3492712</a:t>
            </a:r>
            <a:r>
              <a:rPr lang="en-US" altLang="x-none" sz="1200" dirty="0">
                <a:latin typeface="Arial" panose="020B0604020202020204" pitchFamily="34" charset="0"/>
                <a:cs typeface="Arial" panose="020B0604020202020204" pitchFamily="34" charset="0"/>
                <a:sym typeface="Zapf Dingbats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endParaRPr lang="en-US" altLang="x-none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Zapf Dingbats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endParaRPr lang="en-US" altLang="x-none" b="1" dirty="0">
              <a:latin typeface="Arial" panose="020B0604020202020204" pitchFamily="34" charset="0"/>
              <a:cs typeface="Arial" panose="020B0604020202020204" pitchFamily="34" charset="0"/>
              <a:sym typeface="Zapf Dingbats" charset="0"/>
            </a:endParaRP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endParaRPr lang="en-US" altLang="x-none" sz="1650" dirty="0">
              <a:latin typeface="Arial" panose="020B0604020202020204" pitchFamily="34" charset="0"/>
              <a:cs typeface="Arial" panose="020B0604020202020204" pitchFamily="34" charset="0"/>
              <a:sym typeface="Zapf Dingbats" charset="0"/>
            </a:endParaRPr>
          </a:p>
        </p:txBody>
      </p:sp>
      <p:pic>
        <p:nvPicPr>
          <p:cNvPr id="18436" name="Picture 11" descr="Screen Shot 2011-10-28 at 7.15.35 AM.png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043" y="1367445"/>
            <a:ext cx="968469" cy="208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2" descr="Screen Shot 2011-10-28 at 7.16.34 AM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4767" y="1016794"/>
            <a:ext cx="779335" cy="46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29D98EB-ED3F-F9D9-E987-3B41499AE9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(1)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9FD219-503E-6343-DAC8-E6B0527E459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210" y="1539895"/>
            <a:ext cx="227003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C18CF-1E18-1634-F6EE-6CB1C769A483}"/>
              </a:ext>
            </a:extLst>
          </p:cNvPr>
          <p:cNvSpPr txBox="1"/>
          <p:nvPr/>
        </p:nvSpPr>
        <p:spPr>
          <a:xfrm>
            <a:off x="6142737" y="2571750"/>
            <a:ext cx="169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/>
              <a:t>What does a falling apple ”compute?”</a:t>
            </a:r>
          </a:p>
        </p:txBody>
      </p:sp>
    </p:spTree>
    <p:extLst>
      <p:ext uri="{BB962C8B-B14F-4D97-AF65-F5344CB8AC3E}">
        <p14:creationId xmlns:p14="http://schemas.microsoft.com/office/powerpoint/2010/main" val="338266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FF559-F19C-FAF3-D2E9-FAF78D1B363E}"/>
              </a:ext>
            </a:extLst>
          </p:cNvPr>
          <p:cNvSpPr/>
          <p:nvPr/>
        </p:nvSpPr>
        <p:spPr>
          <a:xfrm>
            <a:off x="3353594" y="2829242"/>
            <a:ext cx="2487613" cy="492125"/>
          </a:xfrm>
          <a:prstGeom prst="rect">
            <a:avLst/>
          </a:prstGeom>
          <a:solidFill>
            <a:srgbClr val="FF7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Device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181F4-D924-44B4-3D02-6546C71433B9}"/>
              </a:ext>
            </a:extLst>
          </p:cNvPr>
          <p:cNvSpPr/>
          <p:nvPr/>
        </p:nvSpPr>
        <p:spPr>
          <a:xfrm>
            <a:off x="3330575" y="1903730"/>
            <a:ext cx="2487613" cy="492125"/>
          </a:xfrm>
          <a:prstGeom prst="rect">
            <a:avLst/>
          </a:prstGeom>
          <a:solidFill>
            <a:srgbClr val="FFC74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Computing architecture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6D71C7A-6B56-078A-D434-101629B3874A}"/>
              </a:ext>
            </a:extLst>
          </p:cNvPr>
          <p:cNvCxnSpPr>
            <a:stCxn id="2" idx="1"/>
            <a:endCxn id="3" idx="1"/>
          </p:cNvCxnSpPr>
          <p:nvPr/>
        </p:nvCxnSpPr>
        <p:spPr bwMode="auto">
          <a:xfrm rot="10800000">
            <a:off x="3330576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none"/>
            <a:tailEnd type="triangle" w="lg" len="lg"/>
          </a:ln>
        </p:spPr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108E755-00A3-D1CD-905A-EBE6C3882F86}"/>
              </a:ext>
            </a:extLst>
          </p:cNvPr>
          <p:cNvCxnSpPr>
            <a:stCxn id="3" idx="3"/>
            <a:endCxn id="2" idx="3"/>
          </p:cNvCxnSpPr>
          <p:nvPr/>
        </p:nvCxnSpPr>
        <p:spPr bwMode="auto">
          <a:xfrm>
            <a:off x="5818188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triangle" w="lg" len="lg"/>
            <a:tailEnd type="none" w="med" len="med"/>
          </a:ln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591C237C-88BE-BE38-24D8-14352DA6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5" y="2886562"/>
            <a:ext cx="24645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/>
              <a:t>Intrinsic dynamics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C9039A-620A-BF58-DC67-C4D52EE5D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948342"/>
            <a:ext cx="22748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 dirty="0"/>
              <a:t>Desired computation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42F8E8-87AF-7099-12FB-496FD97A6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320161"/>
            <a:ext cx="24876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/>
              <a:t>How to obtain a desired computation?</a:t>
            </a:r>
          </a:p>
        </p:txBody>
      </p:sp>
      <p:pic>
        <p:nvPicPr>
          <p:cNvPr id="10" name="Picture 12" descr="reservoir.eps">
            <a:extLst>
              <a:ext uri="{FF2B5EF4-FFF2-40B4-BE49-F238E27FC236}">
                <a16:creationId xmlns:a16="http://schemas.microsoft.com/office/drawing/2014/main" id="{6B26B7C7-1B21-A473-E955-D895227FE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356" r="68684" b="14885"/>
          <a:stretch>
            <a:fillRect/>
          </a:stretch>
        </p:blipFill>
        <p:spPr bwMode="auto">
          <a:xfrm>
            <a:off x="3041234" y="3427892"/>
            <a:ext cx="873356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7B31DE53-1E52-DA90-A926-534212F725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8476" y="1141982"/>
            <a:ext cx="1013524" cy="60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loop.jpg">
            <a:extLst>
              <a:ext uri="{FF2B5EF4-FFF2-40B4-BE49-F238E27FC236}">
                <a16:creationId xmlns:a16="http://schemas.microsoft.com/office/drawing/2014/main" id="{11CA87E5-38C0-3EB6-39DF-09D48A450C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2702" y="3475001"/>
            <a:ext cx="986315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510B521E-883D-D1EA-3691-8D02565F246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013883" y="3712534"/>
            <a:ext cx="626806" cy="31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0118933A-5484-32B8-2500-6C53714FB4D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1341" y="3555685"/>
            <a:ext cx="541597" cy="65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1ECD2AAD-01A2-C62C-8935-55C1D9FFD25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1686" y="1020329"/>
            <a:ext cx="900752" cy="77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3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(3)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AEA34A8-6C4A-406C-6528-8C3483BA7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770" y="1837410"/>
            <a:ext cx="3061424" cy="2398115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6D9228-4DDB-3227-85FB-65DF856744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08" y="1638677"/>
            <a:ext cx="5148915" cy="938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B042A8-B06E-0129-AE49-D2F91DD9FDA3}"/>
              </a:ext>
            </a:extLst>
          </p:cNvPr>
          <p:cNvSpPr txBox="1"/>
          <p:nvPr/>
        </p:nvSpPr>
        <p:spPr>
          <a:xfrm>
            <a:off x="1285260" y="2254774"/>
            <a:ext cx="27158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>
                <a:latin typeface="+mn-lt"/>
              </a:rPr>
              <a:t>(Tour et al., 2002, </a:t>
            </a:r>
            <a:r>
              <a:rPr lang="en-US" sz="700" b="0" dirty="0">
                <a:solidFill>
                  <a:srgbClr val="009999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http://doi.org/</a:t>
            </a:r>
            <a:r>
              <a:rPr lang="en-US" sz="700" b="0" i="0" dirty="0">
                <a:solidFill>
                  <a:srgbClr val="009999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10.1109/TNANO.2002.804744</a:t>
            </a:r>
            <a:r>
              <a:rPr lang="en-US" sz="700" b="0" i="0" dirty="0">
                <a:solidFill>
                  <a:srgbClr val="009999"/>
                </a:solidFill>
                <a:effectLst/>
                <a:latin typeface="+mn-lt"/>
              </a:rPr>
              <a:t>)</a:t>
            </a:r>
            <a:r>
              <a:rPr lang="en-US" sz="700" b="0" i="0" dirty="0">
                <a:solidFill>
                  <a:srgbClr val="0070C0"/>
                </a:solidFill>
                <a:effectLst/>
                <a:latin typeface="+mn-lt"/>
              </a:rPr>
              <a:t> </a:t>
            </a:r>
            <a:endParaRPr lang="en-US" sz="700" b="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895BC-0A86-8044-5B5A-F2134AC44550}"/>
              </a:ext>
            </a:extLst>
          </p:cNvPr>
          <p:cNvSpPr txBox="1"/>
          <p:nvPr/>
        </p:nvSpPr>
        <p:spPr>
          <a:xfrm>
            <a:off x="4890585" y="1207790"/>
            <a:ext cx="3884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rgbClr val="FF0000"/>
                </a:solidFill>
              </a:rPr>
              <a:t>Self-assembled network of metallic particles, with reprogrammable negative differential resistance (NDR)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2C6A7-E516-96A4-A151-9C6BCD42B315}"/>
              </a:ext>
            </a:extLst>
          </p:cNvPr>
          <p:cNvSpPr txBox="1"/>
          <p:nvPr/>
        </p:nvSpPr>
        <p:spPr>
          <a:xfrm>
            <a:off x="701014" y="2700278"/>
            <a:ext cx="3884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Network trained by switching NDR switches ON/OFF at post fabrication.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Omnipotence is assumed (one knows and can control all switches)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Tasks: logic functions, 1 bit-adder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In simulation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50A99-B599-9A9B-BAA1-6B73A60F50DF}"/>
              </a:ext>
            </a:extLst>
          </p:cNvPr>
          <p:cNvSpPr txBox="1"/>
          <p:nvPr/>
        </p:nvSpPr>
        <p:spPr>
          <a:xfrm>
            <a:off x="369116" y="1277701"/>
            <a:ext cx="443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rgbClr val="FF0000"/>
                </a:solidFill>
              </a:rPr>
              <a:t>“Evolvable hardware” variant</a:t>
            </a:r>
          </a:p>
        </p:txBody>
      </p:sp>
    </p:spTree>
    <p:extLst>
      <p:ext uri="{BB962C8B-B14F-4D97-AF65-F5344CB8AC3E}">
        <p14:creationId xmlns:p14="http://schemas.microsoft.com/office/powerpoint/2010/main" val="369629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167F5-FF78-02CF-D981-90AEF17193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1862365"/>
            <a:ext cx="3978450" cy="1418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2D3290-0F87-57A6-26BC-30172B6A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273" y="1317254"/>
            <a:ext cx="5192287" cy="2655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9ECB1D-298A-756B-41B6-89478396CE3E}"/>
              </a:ext>
            </a:extLst>
          </p:cNvPr>
          <p:cNvSpPr txBox="1"/>
          <p:nvPr/>
        </p:nvSpPr>
        <p:spPr>
          <a:xfrm>
            <a:off x="306782" y="3380621"/>
            <a:ext cx="3547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/>
              <a:t>(Bose et al., 2015, </a:t>
            </a:r>
            <a:r>
              <a:rPr lang="en-US" sz="1000" b="0" dirty="0">
                <a:solidFill>
                  <a:srgbClr val="00999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https://doi.org/10.1038/nnano.</a:t>
            </a:r>
            <a:r>
              <a:rPr lang="en-US" sz="1000" b="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2015.207</a:t>
            </a:r>
            <a:r>
              <a:rPr lang="en-US" sz="1000" b="0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811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154" y="2780429"/>
            <a:ext cx="1379764" cy="13797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87" y="828511"/>
            <a:ext cx="971550" cy="728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9386" y="1444325"/>
            <a:ext cx="365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kind of computing machinery would an extraterrestrial build?</a:t>
            </a:r>
          </a:p>
        </p:txBody>
      </p:sp>
    </p:spTree>
    <p:extLst>
      <p:ext uri="{BB962C8B-B14F-4D97-AF65-F5344CB8AC3E}">
        <p14:creationId xmlns:p14="http://schemas.microsoft.com/office/powerpoint/2010/main" val="50839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2666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goals and drivers have changed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2B3A1-A6B7-CFED-8FCC-2C03F9BD1687}"/>
              </a:ext>
            </a:extLst>
          </p:cNvPr>
          <p:cNvGrpSpPr/>
          <p:nvPr/>
        </p:nvGrpSpPr>
        <p:grpSpPr>
          <a:xfrm>
            <a:off x="1769326" y="1489570"/>
            <a:ext cx="4675089" cy="2451847"/>
            <a:chOff x="4347520" y="1346743"/>
            <a:chExt cx="4675089" cy="2451847"/>
          </a:xfrm>
        </p:grpSpPr>
        <p:pic>
          <p:nvPicPr>
            <p:cNvPr id="4" name="Picture 3" descr="A diagram of a performance curve&#10;&#10;Description automatically generated">
              <a:extLst>
                <a:ext uri="{FF2B5EF4-FFF2-40B4-BE49-F238E27FC236}">
                  <a16:creationId xmlns:a16="http://schemas.microsoft.com/office/drawing/2014/main" id="{5E841DF3-87D9-726B-A5E9-14BA097C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7520" y="1519739"/>
              <a:ext cx="4512127" cy="22788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1B537B-BEE9-B2E1-97BD-89E8531BF25A}"/>
                </a:ext>
              </a:extLst>
            </p:cNvPr>
            <p:cNvSpPr txBox="1"/>
            <p:nvPr/>
          </p:nvSpPr>
          <p:spPr>
            <a:xfrm>
              <a:off x="6722043" y="1346743"/>
              <a:ext cx="2300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FF0000"/>
                  </a:solidFill>
                </a:rPr>
                <a:t>Avogadro-scale computing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77094A-5294-6915-5D52-2265523ED10D}"/>
                </a:ext>
              </a:extLst>
            </p:cNvPr>
            <p:cNvSpPr txBox="1"/>
            <p:nvPr/>
          </p:nvSpPr>
          <p:spPr>
            <a:xfrm>
              <a:off x="4399337" y="1654520"/>
              <a:ext cx="11016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0" dirty="0"/>
                <a:t>Large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04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EAAF-6CF2-9689-631B-999A0975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527EA632-CC04-A477-E03D-A80C7D9B3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2666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goals and drivers have changed</a:t>
            </a: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5F4F9F6-F78C-F703-980A-0FB0DD2BD9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508" y="1265917"/>
            <a:ext cx="6148983" cy="2611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45DC8-A7E0-827E-00C9-4E2C106FAF79}"/>
              </a:ext>
            </a:extLst>
          </p:cNvPr>
          <p:cNvSpPr txBox="1"/>
          <p:nvPr/>
        </p:nvSpPr>
        <p:spPr>
          <a:xfrm>
            <a:off x="0" y="41071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https://royalsocietypublishing.org/doi/10.1098/rsta.2019.0061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9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EAFF6-33FF-50CF-91F6-6E487528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5370614-EDF0-E030-0082-12034A4AE7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 vs 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5A07B-B0F5-41A7-D7AD-A7C4718F6FC9}"/>
              </a:ext>
            </a:extLst>
          </p:cNvPr>
          <p:cNvSpPr/>
          <p:nvPr/>
        </p:nvSpPr>
        <p:spPr>
          <a:xfrm>
            <a:off x="493838" y="1119536"/>
            <a:ext cx="7936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(ML)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is one technique used to achieve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Artificial Intelligence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(AI).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All ML is AI, but not all AI is ML.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AI is the destination (e.g., intelligent machines), while ML is one path to get there (learning from data).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Artificial Intelligence (AI):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Broader concept encompassing machines that can perform tasks requiring human intelligence. Ultimate goal: Artificial General Intelligence (AGI)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(ML):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Subset of AI focused specifically on algorithms that improve through experience. Example: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eural networks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6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386C1-00EA-D33E-820D-C022013D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D267B5-034D-A994-C30F-A1B0B8B2097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 vs ML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B911DC20-5973-9B81-C247-65814026B1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46" y="1432198"/>
            <a:ext cx="4729798" cy="216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EAA40-2080-A8BD-5E4E-78C80EE1B507}"/>
              </a:ext>
            </a:extLst>
          </p:cNvPr>
          <p:cNvSpPr txBox="1"/>
          <p:nvPr/>
        </p:nvSpPr>
        <p:spPr>
          <a:xfrm>
            <a:off x="231345" y="419300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 err="1"/>
              <a:t>Tignis</a:t>
            </a:r>
            <a:endParaRPr lang="en-US" sz="1200" dirty="0"/>
          </a:p>
        </p:txBody>
      </p:sp>
      <p:pic>
        <p:nvPicPr>
          <p:cNvPr id="3" name="Picture 2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7FC0C935-1D98-73A9-8376-970A4508B2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3672" y="1364407"/>
            <a:ext cx="4076364" cy="2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F4EE-807C-8692-C053-5DD456F7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818BA06-830E-D4A6-8C68-C3539C5D2DA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very brief history of AI</a:t>
            </a: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B8987367-57A8-3D0D-98CD-AB3F5A09B4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224" y="1239350"/>
            <a:ext cx="5799551" cy="3126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81B3A-2CF4-546C-ADB2-A92CFED30703}"/>
              </a:ext>
            </a:extLst>
          </p:cNvPr>
          <p:cNvSpPr txBox="1"/>
          <p:nvPr/>
        </p:nvSpPr>
        <p:spPr>
          <a:xfrm>
            <a:off x="3231715" y="4467183"/>
            <a:ext cx="2839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Strong AI = AGI = Artificial General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6711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F6567-E04A-2181-92F5-9587D6CFE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8A276B3-A4BE-AF08-4C09-3238D0EF451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740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computer?</a:t>
            </a:r>
          </a:p>
        </p:txBody>
      </p:sp>
    </p:spTree>
    <p:extLst>
      <p:ext uri="{BB962C8B-B14F-4D97-AF65-F5344CB8AC3E}">
        <p14:creationId xmlns:p14="http://schemas.microsoft.com/office/powerpoint/2010/main" val="340807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6A50-BB4C-428C-8AB5-0D4ADAB6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text and pictures of people&#10;&#10;AI-generated content may be incorrect.">
            <a:extLst>
              <a:ext uri="{FF2B5EF4-FFF2-40B4-BE49-F238E27FC236}">
                <a16:creationId xmlns:a16="http://schemas.microsoft.com/office/drawing/2014/main" id="{6738B0D6-A254-C235-5D93-61CF696264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636" y="933189"/>
            <a:ext cx="7208728" cy="3368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298B7-E889-9F2E-B969-D90C3AA820FB}"/>
              </a:ext>
            </a:extLst>
          </p:cNvPr>
          <p:cNvSpPr txBox="1"/>
          <p:nvPr/>
        </p:nvSpPr>
        <p:spPr>
          <a:xfrm>
            <a:off x="2054269" y="4341549"/>
            <a:ext cx="51983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4"/>
              </a:rPr>
              <a:t>https://medium.com/@lmpo/a-brief-history-of-ai-with-deep-learning-26f7948bc87b</a:t>
            </a:r>
            <a:r>
              <a:rPr lang="en-US" sz="1050" dirty="0"/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2FC803-3058-A2B9-9283-15F1AF901D0F}"/>
              </a:ext>
            </a:extLst>
          </p:cNvPr>
          <p:cNvSpPr txBox="1">
            <a:spLocks noChangeArrowheads="1"/>
          </p:cNvSpPr>
          <p:nvPr/>
        </p:nvSpPr>
        <p:spPr>
          <a:xfrm>
            <a:off x="81419" y="54803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very brief history of AI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5697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3CA8-581F-88B3-CB90-C2C43615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8FE8319-0F34-0174-13CC-74D4388402C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 abstract neuron</a:t>
            </a:r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966C92EE-57C9-F07A-822A-A5007E4C12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166" y="1279414"/>
            <a:ext cx="3379532" cy="1343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1BD31-FFC3-1D91-B1B7-7274322974B7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6FD4B211-3132-27B5-3266-97DE655BFA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00" y="1441275"/>
            <a:ext cx="2453260" cy="2260950"/>
          </a:xfrm>
          <a:prstGeom prst="rect">
            <a:avLst/>
          </a:prstGeom>
        </p:spPr>
      </p:pic>
      <p:pic>
        <p:nvPicPr>
          <p:cNvPr id="10" name="Picture 9" descr="A diagram of a pattern and weight&#10;&#10;AI-generated content may be incorrect.">
            <a:extLst>
              <a:ext uri="{FF2B5EF4-FFF2-40B4-BE49-F238E27FC236}">
                <a16:creationId xmlns:a16="http://schemas.microsoft.com/office/drawing/2014/main" id="{376538CA-1BC8-21F8-A57E-0C6F383764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174" y="1712151"/>
            <a:ext cx="2700751" cy="1820596"/>
          </a:xfrm>
          <a:prstGeom prst="rect">
            <a:avLst/>
          </a:prstGeom>
        </p:spPr>
      </p:pic>
      <p:pic>
        <p:nvPicPr>
          <p:cNvPr id="6" name="Picture 5" descr="A diagram of a leaky relute&#10;&#10;AI-generated content may be incorrect.">
            <a:extLst>
              <a:ext uri="{FF2B5EF4-FFF2-40B4-BE49-F238E27FC236}">
                <a16:creationId xmlns:a16="http://schemas.microsoft.com/office/drawing/2014/main" id="{CFD60718-5AB9-A71E-E544-9A5EDDEB031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9649" y="2764026"/>
            <a:ext cx="2879415" cy="12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38564-65B8-28EE-ED45-F11903FF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37E6A9-7D5E-E937-962E-99655EA6E9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neural network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6AA644C5-73B2-E3CC-A09E-10C5E8B807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736" y="1552623"/>
            <a:ext cx="5053817" cy="227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2DCD8-CCC0-2969-2423-EDFA49B6EC7D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</p:spTree>
    <p:extLst>
      <p:ext uri="{BB962C8B-B14F-4D97-AF65-F5344CB8AC3E}">
        <p14:creationId xmlns:p14="http://schemas.microsoft.com/office/powerpoint/2010/main" val="1805771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F920-28EA-E183-FB55-40F78392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641063-9AD8-C9EA-D682-0CDE387C981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Special types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6FC16-4019-4FA9-528C-6234E664E5AA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3C4AEFB3-9BE1-D99D-385C-8D73DE828A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532" y="1406292"/>
            <a:ext cx="3534891" cy="2841231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1D39B451-E65A-73C5-699D-4511290998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691" y="1429892"/>
            <a:ext cx="2319462" cy="211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6790D-CD43-FC5F-2C40-F72E8D842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966" y="3685750"/>
            <a:ext cx="2970081" cy="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Types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6ED39-AC3C-3BF9-FB15-4D7B130CD97C}"/>
              </a:ext>
            </a:extLst>
          </p:cNvPr>
          <p:cNvSpPr txBox="1"/>
          <p:nvPr/>
        </p:nvSpPr>
        <p:spPr>
          <a:xfrm>
            <a:off x="0" y="4205009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(</a:t>
            </a:r>
            <a:r>
              <a:rPr lang="en-US" sz="700" b="0" dirty="0" err="1"/>
              <a:t>Fjodor</a:t>
            </a:r>
            <a:r>
              <a:rPr lang="en-US" sz="700" b="0" dirty="0"/>
              <a:t> van Veen, 2016, </a:t>
            </a:r>
            <a:r>
              <a:rPr lang="en-US" sz="700" b="0" dirty="0" err="1"/>
              <a:t>asimovinstitute.org</a:t>
            </a:r>
            <a:r>
              <a:rPr lang="en-US" sz="700" b="0" dirty="0"/>
              <a:t>) </a:t>
            </a:r>
          </a:p>
        </p:txBody>
      </p:sp>
      <p:pic>
        <p:nvPicPr>
          <p:cNvPr id="8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4329BBB-C1C2-D304-2A07-FEB5B43D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025" y="1065791"/>
            <a:ext cx="4167009" cy="2628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1347FD3-D978-8718-068B-87FC68F3DA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4"/>
          <a:stretch/>
        </p:blipFill>
        <p:spPr>
          <a:xfrm>
            <a:off x="4880197" y="1065791"/>
            <a:ext cx="3568920" cy="303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EDC0CE-8527-DD3C-DA19-5C26B0F69B8A}"/>
              </a:ext>
            </a:extLst>
          </p:cNvPr>
          <p:cNvSpPr/>
          <p:nvPr/>
        </p:nvSpPr>
        <p:spPr bwMode="auto">
          <a:xfrm>
            <a:off x="1440331" y="2147476"/>
            <a:ext cx="1237129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9E4B08-8765-F8BE-1961-02AB34D2DA0F}"/>
              </a:ext>
            </a:extLst>
          </p:cNvPr>
          <p:cNvSpPr/>
          <p:nvPr/>
        </p:nvSpPr>
        <p:spPr bwMode="auto">
          <a:xfrm>
            <a:off x="4815476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922862-1303-54D0-A5F3-093A3FAD76CA}"/>
              </a:ext>
            </a:extLst>
          </p:cNvPr>
          <p:cNvSpPr/>
          <p:nvPr/>
        </p:nvSpPr>
        <p:spPr bwMode="auto">
          <a:xfrm>
            <a:off x="2553974" y="2147476"/>
            <a:ext cx="1237129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5BEF0-0CD8-B315-B36B-BB88B351F83C}"/>
              </a:ext>
            </a:extLst>
          </p:cNvPr>
          <p:cNvSpPr/>
          <p:nvPr/>
        </p:nvSpPr>
        <p:spPr bwMode="auto">
          <a:xfrm>
            <a:off x="3667617" y="2147476"/>
            <a:ext cx="904383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0CEDB5-AD37-B9BA-5E6E-40F152C91E52}"/>
              </a:ext>
            </a:extLst>
          </p:cNvPr>
          <p:cNvSpPr/>
          <p:nvPr/>
        </p:nvSpPr>
        <p:spPr bwMode="auto">
          <a:xfrm>
            <a:off x="5459318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BAA07F-7C14-5CCF-290D-57B0402019AA}"/>
              </a:ext>
            </a:extLst>
          </p:cNvPr>
          <p:cNvSpPr/>
          <p:nvPr/>
        </p:nvSpPr>
        <p:spPr bwMode="auto">
          <a:xfrm>
            <a:off x="6103160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21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20B1-9C23-89B9-69E6-9EEB9D6B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dots&#10;&#10;AI-generated content may be incorrect.">
            <a:extLst>
              <a:ext uri="{FF2B5EF4-FFF2-40B4-BE49-F238E27FC236}">
                <a16:creationId xmlns:a16="http://schemas.microsoft.com/office/drawing/2014/main" id="{E26B5131-9516-7BA8-5290-537DD6DB6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49" y="1990301"/>
            <a:ext cx="4158437" cy="15548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91065FF-E130-8F0E-E9D9-0BE2E47E82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965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neural networks </a:t>
            </a:r>
          </a:p>
        </p:txBody>
      </p:sp>
      <p:pic>
        <p:nvPicPr>
          <p:cNvPr id="8" name="Picture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1E3DDE6-DB96-2525-B3B5-F3CA9F1545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216" y="1056245"/>
            <a:ext cx="3999635" cy="32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1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7BC-D88C-D890-0B0E-0084F31A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D69CD8A-C6D7-94A8-88B6-A18A76785E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71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Transformers are deep neural networks </a:t>
            </a:r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5B481747-8D6A-9A95-B0AB-A06AFFCA49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6185" y="1042573"/>
            <a:ext cx="2644021" cy="342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4D3E2-EB93-7BF3-E59D-73C462EB0C5A}"/>
              </a:ext>
            </a:extLst>
          </p:cNvPr>
          <p:cNvSpPr txBox="1"/>
          <p:nvPr/>
        </p:nvSpPr>
        <p:spPr>
          <a:xfrm>
            <a:off x="2379945" y="45652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https://builtin.com/artificial-intelligence/transformer-neural-network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77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3F70-2220-DED0-1A65-EF158E56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49C66CA-52D4-34AE-857B-24A988F930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71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Learning</a:t>
            </a:r>
          </a:p>
        </p:txBody>
      </p:sp>
      <p:pic>
        <p:nvPicPr>
          <p:cNvPr id="4" name="Picture 3" descr="Several different types of learning&#10;&#10;AI-generated content may be incorrect.">
            <a:extLst>
              <a:ext uri="{FF2B5EF4-FFF2-40B4-BE49-F238E27FC236}">
                <a16:creationId xmlns:a16="http://schemas.microsoft.com/office/drawing/2014/main" id="{46E26AB8-030F-E930-5CC9-EE1621BC32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6" y="1473453"/>
            <a:ext cx="4034130" cy="2196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CF9F0-DFDC-AA30-F025-EF7F05A4FF52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9" name="Picture 8" descr="A diagram of a cat model&#10;&#10;AI-generated content may be incorrect.">
            <a:extLst>
              <a:ext uri="{FF2B5EF4-FFF2-40B4-BE49-F238E27FC236}">
                <a16:creationId xmlns:a16="http://schemas.microsoft.com/office/drawing/2014/main" id="{D5E19D73-926D-4AC2-6134-4A9D3B5794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0408" y="1081470"/>
            <a:ext cx="4849386" cy="2000703"/>
          </a:xfrm>
          <a:prstGeom prst="rect">
            <a:avLst/>
          </a:prstGeom>
        </p:spPr>
      </p:pic>
      <p:pic>
        <p:nvPicPr>
          <p:cNvPr id="11" name="Picture 10" descr="A diagram of hardware training&#10;&#10;AI-generated content may be incorrect.">
            <a:extLst>
              <a:ext uri="{FF2B5EF4-FFF2-40B4-BE49-F238E27FC236}">
                <a16:creationId xmlns:a16="http://schemas.microsoft.com/office/drawing/2014/main" id="{64E7CF18-07C5-C50C-D60B-6293AA4257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8488" y="3132494"/>
            <a:ext cx="1729731" cy="1218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8828EA-8079-D2B1-3007-54F550135747}"/>
              </a:ext>
            </a:extLst>
          </p:cNvPr>
          <p:cNvSpPr txBox="1"/>
          <p:nvPr/>
        </p:nvSpPr>
        <p:spPr>
          <a:xfrm>
            <a:off x="5439520" y="4333657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What is harder? Inference or training?</a:t>
            </a:r>
          </a:p>
        </p:txBody>
      </p:sp>
    </p:spTree>
    <p:extLst>
      <p:ext uri="{BB962C8B-B14F-4D97-AF65-F5344CB8AC3E}">
        <p14:creationId xmlns:p14="http://schemas.microsoft.com/office/powerpoint/2010/main" val="2174595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38EB-4823-A333-3570-7ED6D9BB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brain activity&#10;&#10;AI-generated content may be incorrect.">
            <a:extLst>
              <a:ext uri="{FF2B5EF4-FFF2-40B4-BE49-F238E27FC236}">
                <a16:creationId xmlns:a16="http://schemas.microsoft.com/office/drawing/2014/main" id="{4A5C0D6E-26E9-922B-B43D-97A7335903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295" y="532356"/>
            <a:ext cx="4943092" cy="3966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A4A5B6-30C0-149F-0CFA-B6973E9E1C27}"/>
              </a:ext>
            </a:extLst>
          </p:cNvPr>
          <p:cNvSpPr txBox="1"/>
          <p:nvPr/>
        </p:nvSpPr>
        <p:spPr>
          <a:xfrm>
            <a:off x="2311052" y="4554776"/>
            <a:ext cx="502293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333333"/>
                </a:solidFill>
                <a:effectLst/>
                <a:latin typeface="Sarabun" pitchFamily="2" charset="-34"/>
                <a:cs typeface="Sarabun" pitchFamily="2" charset="-34"/>
              </a:rPr>
              <a:t>Source: “Bridging Biological and Artificial Neural Networks with Emerging Neuromorphic Devices: Fundamentals, Progress, and Challenges”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4469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2828-0D4C-C029-5EF6-DBC8B8E28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CEED789-A232-F655-15A2-223BF1DC26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24306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6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Computing with Large</a:t>
            </a:r>
          </a:p>
          <a:p>
            <a:r>
              <a:rPr lang="en-US" altLang="en-US" sz="36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Scale Spiking Neural Networks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2A02E3-AD2E-5849-7D6D-86CDFEE17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65" y="1782058"/>
            <a:ext cx="7358270" cy="27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17043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Computation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Mapping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Transformation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Function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t+1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=f(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(1)</a:t>
            </a: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1791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182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339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344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2251741" y="3570942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How can we “realize” this mapping?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5655B8-4B96-D414-C06A-6ADA0EFA9F71}"/>
              </a:ext>
            </a:extLst>
          </p:cNvPr>
          <p:cNvGrpSpPr/>
          <p:nvPr/>
        </p:nvGrpSpPr>
        <p:grpSpPr>
          <a:xfrm>
            <a:off x="783336" y="2898178"/>
            <a:ext cx="937764" cy="631355"/>
            <a:chOff x="890797" y="3134227"/>
            <a:chExt cx="937764" cy="63135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1747FF-AF84-06E6-7558-E52BA84BE8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4AA6BC-93BA-1D17-0D7F-2BBCEF8629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580E967-D3F2-1E95-389A-1AC85B43CDDE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4840C-D4AE-DB58-6225-B1EAD36DC02C}"/>
              </a:ext>
            </a:extLst>
          </p:cNvPr>
          <p:cNvGrpSpPr/>
          <p:nvPr/>
        </p:nvGrpSpPr>
        <p:grpSpPr>
          <a:xfrm>
            <a:off x="7315200" y="2898178"/>
            <a:ext cx="938003" cy="729713"/>
            <a:chOff x="7315200" y="3092479"/>
            <a:chExt cx="938003" cy="72971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8689A2-4E0D-41DB-76B3-82DAC8B0A2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D76D6A7-8D55-1278-AC2F-4A23703866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09D249-78C5-7E45-E306-78586E1D6079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22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FF62-D428-9CC8-BEC0-8A2F0CD2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F34241C-CD41-8579-5619-3272A48656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pic>
        <p:nvPicPr>
          <p:cNvPr id="8" name="Picture 7" descr="A diagram of a device size&#10;&#10;AI-generated content may be incorrect.">
            <a:extLst>
              <a:ext uri="{FF2B5EF4-FFF2-40B4-BE49-F238E27FC236}">
                <a16:creationId xmlns:a16="http://schemas.microsoft.com/office/drawing/2014/main" id="{B9C2E685-F700-FD35-EC68-2B5FDD85D9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591" y="1899908"/>
            <a:ext cx="2523583" cy="1853968"/>
          </a:xfrm>
          <a:prstGeom prst="rect">
            <a:avLst/>
          </a:prstGeom>
        </p:spPr>
      </p:pic>
      <p:pic>
        <p:nvPicPr>
          <p:cNvPr id="11" name="Picture 10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CB52D50D-0618-4AAF-805F-2ECC79723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6" y="1220232"/>
            <a:ext cx="6244225" cy="3068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6BE7D-1B65-3790-483D-26A77A777C3B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67A13-12EE-3618-FFD5-7AF2F49B09A2}"/>
              </a:ext>
            </a:extLst>
          </p:cNvPr>
          <p:cNvSpPr txBox="1"/>
          <p:nvPr/>
        </p:nvSpPr>
        <p:spPr>
          <a:xfrm>
            <a:off x="7248033" y="1429265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58532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C1A0-E0E2-97E8-6B0B-55C8F262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506E6D-6D02-3041-EC3D-61AFD30609F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34EAB-621C-9895-336C-72701E557EE6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7499B79C-51DD-3DE6-44EE-8C2E7BDB9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193" y="1248674"/>
            <a:ext cx="5143614" cy="3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E9C4-205A-B91B-565D-1988BCA3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3EA9CF-6F8C-78F6-6CC8-8A09D71F1F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1979C-9A04-CEBB-984D-B0EFEDA25731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8561ECBE-FB4B-BA84-7E97-1FDA2537AC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18" y="981262"/>
            <a:ext cx="4497378" cy="3577746"/>
          </a:xfrm>
          <a:prstGeom prst="rect">
            <a:avLst/>
          </a:prstGeom>
        </p:spPr>
      </p:pic>
      <p:pic>
        <p:nvPicPr>
          <p:cNvPr id="7" name="Picture 6" descr="A green square with white text&#10;&#10;AI-generated content may be incorrect.">
            <a:extLst>
              <a:ext uri="{FF2B5EF4-FFF2-40B4-BE49-F238E27FC236}">
                <a16:creationId xmlns:a16="http://schemas.microsoft.com/office/drawing/2014/main" id="{D4EBC271-AA18-A486-0D6E-0E0ED1032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983" y="1264003"/>
            <a:ext cx="3720230" cy="1524261"/>
          </a:xfrm>
          <a:prstGeom prst="rect">
            <a:avLst/>
          </a:prstGeom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D73B6729-8E01-C889-DB2C-228CB03E24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044" y="3071005"/>
            <a:ext cx="2955288" cy="11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47DC-D697-EF84-17F9-A44711CD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94748F-A848-BA94-9604-0C555961C1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DA95-2C3D-5E8B-9370-22DAE262D8E3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wafer scale engine&#10;&#10;AI-generated content may be incorrect.">
            <a:extLst>
              <a:ext uri="{FF2B5EF4-FFF2-40B4-BE49-F238E27FC236}">
                <a16:creationId xmlns:a16="http://schemas.microsoft.com/office/drawing/2014/main" id="{5E406F99-7F0C-A003-7ACE-EAE1E66E42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951" y="960545"/>
            <a:ext cx="5032692" cy="3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33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9C6CC-C7C3-9A9F-7429-2DC4CE8C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BF712E7-1A8B-98A6-9F50-CE22E4B8BF8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Co-design &amp; LLM</a:t>
            </a:r>
          </a:p>
        </p:txBody>
      </p:sp>
      <p:pic>
        <p:nvPicPr>
          <p:cNvPr id="4" name="Picture 3" descr="A paper with text and images&#10;&#10;AI-generated content may be incorrect.">
            <a:extLst>
              <a:ext uri="{FF2B5EF4-FFF2-40B4-BE49-F238E27FC236}">
                <a16:creationId xmlns:a16="http://schemas.microsoft.com/office/drawing/2014/main" id="{38D6EA8A-5FB9-EA8C-633A-FD7B01C180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540" y="1137837"/>
            <a:ext cx="2650852" cy="3372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ook cover with blue and white text&#10;&#10;AI-generated content may be incorrect.">
            <a:extLst>
              <a:ext uri="{FF2B5EF4-FFF2-40B4-BE49-F238E27FC236}">
                <a16:creationId xmlns:a16="http://schemas.microsoft.com/office/drawing/2014/main" id="{822597E5-BFD6-60F1-6EBE-4F857693A8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2116" y="1137837"/>
            <a:ext cx="2543176" cy="3372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49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212D-97B0-C2C5-014A-298E1089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FB2BCFA-DAFD-8802-1C44-0380AF09CBE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(HW/SW) Co-design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0AB30A-CB01-E1EE-A7F8-3E6E4C5409DA}"/>
              </a:ext>
            </a:extLst>
          </p:cNvPr>
          <p:cNvSpPr/>
          <p:nvPr/>
        </p:nvSpPr>
        <p:spPr>
          <a:xfrm>
            <a:off x="577921" y="1137837"/>
            <a:ext cx="79367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Classical approach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in college, different technologies are taught in different classes.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Hardware-software co-design: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Started in the 1990s.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Its core idea is the concurrent designs of hardware and software components of complex electronic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More broadly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concurrent design of hardware and software across all layers of the compute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are possible metrics and trade-offs?</a:t>
            </a:r>
          </a:p>
        </p:txBody>
      </p:sp>
    </p:spTree>
    <p:extLst>
      <p:ext uri="{BB962C8B-B14F-4D97-AF65-F5344CB8AC3E}">
        <p14:creationId xmlns:p14="http://schemas.microsoft.com/office/powerpoint/2010/main" val="3288222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Deep co-design across the entire stack</a:t>
            </a:r>
          </a:p>
        </p:txBody>
      </p:sp>
      <p:pic>
        <p:nvPicPr>
          <p:cNvPr id="3" name="Picture 2" descr="A diagram of systems&#10;&#10;Description automatically generated">
            <a:extLst>
              <a:ext uri="{FF2B5EF4-FFF2-40B4-BE49-F238E27FC236}">
                <a16:creationId xmlns:a16="http://schemas.microsoft.com/office/drawing/2014/main" id="{31992606-37D9-0CC4-8696-2E4EE4D552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58" y="1100648"/>
            <a:ext cx="4616334" cy="2507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hart with different colored text&#10;&#10;Description automatically generated">
            <a:extLst>
              <a:ext uri="{FF2B5EF4-FFF2-40B4-BE49-F238E27FC236}">
                <a16:creationId xmlns:a16="http://schemas.microsoft.com/office/drawing/2014/main" id="{48A6EEE5-9856-2E7C-E2FF-13983B7A7A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078" y="1100648"/>
            <a:ext cx="3937501" cy="22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524BC47-FE88-F2F3-019B-6103471C571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199" y="2354467"/>
            <a:ext cx="3484565" cy="2089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4F26D8-44B6-F638-AEB5-D7CD605AF0B9}"/>
              </a:ext>
            </a:extLst>
          </p:cNvPr>
          <p:cNvCxnSpPr/>
          <p:nvPr/>
        </p:nvCxnSpPr>
        <p:spPr bwMode="auto">
          <a:xfrm>
            <a:off x="2046083" y="1991762"/>
            <a:ext cx="3114392" cy="2147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11D6A9-606C-019C-351F-981847A314E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2206512"/>
            <a:ext cx="1791495" cy="124448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A8F26-0393-E9EE-47B0-E23A1D23B74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21848" y="2215845"/>
            <a:ext cx="536156" cy="100691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8BA59D-F4EC-8479-D1E4-E0C390751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3196449"/>
            <a:ext cx="2314753" cy="26388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F875A6-5C07-E1BC-6FE9-A7B112FB7F4C}"/>
              </a:ext>
            </a:extLst>
          </p:cNvPr>
          <p:cNvCxnSpPr>
            <a:cxnSpLocks/>
          </p:cNvCxnSpPr>
          <p:nvPr/>
        </p:nvCxnSpPr>
        <p:spPr bwMode="auto">
          <a:xfrm>
            <a:off x="2046083" y="1982429"/>
            <a:ext cx="1384270" cy="14779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49921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00B0-B4A5-DDAC-5B0B-B1104609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0A396A-ECD3-DB78-2A3C-F1B768CAA6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Food for thought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FE2BD5-0D66-3F68-2E66-E0972CEEC3FA}"/>
              </a:ext>
            </a:extLst>
          </p:cNvPr>
          <p:cNvSpPr/>
          <p:nvPr/>
        </p:nvSpPr>
        <p:spPr>
          <a:xfrm>
            <a:off x="577921" y="1137837"/>
            <a:ext cx="79367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Why is executing a neural network on a general purpose computer inefficient?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circuitry/processor would you design to find the shortest path in large graphs?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if the graph is dense?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if the graph is sparse?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circuitry/processor would you design to recognize QR codes for an embedded camera?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Recognition needs to be fast and low-power.</a:t>
            </a:r>
          </a:p>
        </p:txBody>
      </p:sp>
    </p:spTree>
    <p:extLst>
      <p:ext uri="{BB962C8B-B14F-4D97-AF65-F5344CB8AC3E}">
        <p14:creationId xmlns:p14="http://schemas.microsoft.com/office/powerpoint/2010/main" val="416112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17043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1791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182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339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344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3515227" y="3623250"/>
            <a:ext cx="1737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Look-up table</a:t>
            </a:r>
          </a:p>
          <a:p>
            <a:pPr algn="ctr"/>
            <a:r>
              <a:rPr lang="en-US" sz="1400" b="0" dirty="0"/>
              <a:t>Simple, fast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EFE111C-FC54-CB0D-5F21-C6AC2495B5C5}"/>
              </a:ext>
            </a:extLst>
          </p:cNvPr>
          <p:cNvGraphicFramePr>
            <a:graphicFrameLocks noGrp="1"/>
          </p:cNvGraphicFramePr>
          <p:nvPr/>
        </p:nvGraphicFramePr>
        <p:xfrm>
          <a:off x="3089155" y="1409789"/>
          <a:ext cx="259012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556724532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3557921877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2822781560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63310830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1850686361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17259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I</a:t>
                      </a:r>
                      <a:r>
                        <a:rPr lang="en-US" sz="1050" b="1" baseline="-25000" dirty="0"/>
                        <a:t>1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I</a:t>
                      </a:r>
                      <a:r>
                        <a:rPr lang="en-US" sz="1050" b="1" baseline="-25000" dirty="0"/>
                        <a:t>N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O</a:t>
                      </a:r>
                      <a:r>
                        <a:rPr lang="en-US" sz="1050" b="1" baseline="-25000" dirty="0"/>
                        <a:t>1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O</a:t>
                      </a:r>
                      <a:r>
                        <a:rPr lang="en-US" sz="1050" b="1" baseline="-25000" dirty="0"/>
                        <a:t>M</a:t>
                      </a:r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78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81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14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475178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EFFA7D76-AB2F-B1CD-899E-331260A33E10}"/>
              </a:ext>
            </a:extLst>
          </p:cNvPr>
          <p:cNvGrpSpPr/>
          <p:nvPr/>
        </p:nvGrpSpPr>
        <p:grpSpPr>
          <a:xfrm>
            <a:off x="783336" y="2898178"/>
            <a:ext cx="937764" cy="631355"/>
            <a:chOff x="890797" y="3134227"/>
            <a:chExt cx="937764" cy="63135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21BECC-F271-6C62-49B6-4BEE485E472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A648ED-B339-1B6F-D7B6-4AA4C5D0D8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17E5A3-9F3F-5929-5979-988DD7C9624C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9153D6-9FA7-20F3-5167-781762D72AB8}"/>
              </a:ext>
            </a:extLst>
          </p:cNvPr>
          <p:cNvGrpSpPr/>
          <p:nvPr/>
        </p:nvGrpSpPr>
        <p:grpSpPr>
          <a:xfrm>
            <a:off x="7315200" y="2898178"/>
            <a:ext cx="938003" cy="729713"/>
            <a:chOff x="7315200" y="3092479"/>
            <a:chExt cx="938003" cy="72971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AA9328-C370-9AA4-861F-3EEA6AA7A4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46CDE7-8185-4477-8679-B272B73A97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6C63E38-D024-042B-84A8-E046B7EB7AC8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18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5" name="Picture 133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755ED-C0B4-23FA-7F61-8DD323329C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3626">
            <a:off x="6926826" y="3588104"/>
            <a:ext cx="1507818" cy="810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3033533" y="3424475"/>
            <a:ext cx="2701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Neural network</a:t>
            </a:r>
          </a:p>
          <a:p>
            <a:pPr algn="ctr"/>
            <a:r>
              <a:rPr lang="en-US" sz="1400" b="0" dirty="0"/>
              <a:t>Universal function approximator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0415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37227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323" name="Group 13322">
            <a:extLst>
              <a:ext uri="{FF2B5EF4-FFF2-40B4-BE49-F238E27FC236}">
                <a16:creationId xmlns:a16="http://schemas.microsoft.com/office/drawing/2014/main" id="{DE951AD4-C4CB-8F09-80E4-6AEF93DE20F8}"/>
              </a:ext>
            </a:extLst>
          </p:cNvPr>
          <p:cNvGrpSpPr/>
          <p:nvPr/>
        </p:nvGrpSpPr>
        <p:grpSpPr>
          <a:xfrm>
            <a:off x="3282477" y="1265497"/>
            <a:ext cx="2218211" cy="1813191"/>
            <a:chOff x="3301215" y="1507012"/>
            <a:chExt cx="2218211" cy="1813191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74662B-35AB-4384-A845-5A8679E60593}"/>
                </a:ext>
              </a:extLst>
            </p:cNvPr>
            <p:cNvSpPr/>
            <p:nvPr/>
          </p:nvSpPr>
          <p:spPr bwMode="auto">
            <a:xfrm>
              <a:off x="3330487" y="1507012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0ED8F4-9FB9-682E-5738-18ACADA9115C}"/>
                </a:ext>
              </a:extLst>
            </p:cNvPr>
            <p:cNvSpPr/>
            <p:nvPr/>
          </p:nvSpPr>
          <p:spPr bwMode="auto">
            <a:xfrm>
              <a:off x="3323169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0EAF61-32B4-A47F-E193-B329D3E9DA41}"/>
                </a:ext>
              </a:extLst>
            </p:cNvPr>
            <p:cNvSpPr/>
            <p:nvPr/>
          </p:nvSpPr>
          <p:spPr bwMode="auto">
            <a:xfrm>
              <a:off x="3315851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6784C5-5445-8D00-BEBA-7852E6DCAFF9}"/>
                </a:ext>
              </a:extLst>
            </p:cNvPr>
            <p:cNvSpPr/>
            <p:nvPr/>
          </p:nvSpPr>
          <p:spPr bwMode="auto">
            <a:xfrm>
              <a:off x="3308533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5509A3-1D70-7B67-A715-966269D41F11}"/>
                </a:ext>
              </a:extLst>
            </p:cNvPr>
            <p:cNvSpPr/>
            <p:nvPr/>
          </p:nvSpPr>
          <p:spPr bwMode="auto">
            <a:xfrm>
              <a:off x="3301215" y="312224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C84C1E-D401-150A-4582-B16C26653F9F}"/>
                </a:ext>
              </a:extLst>
            </p:cNvPr>
            <p:cNvSpPr/>
            <p:nvPr/>
          </p:nvSpPr>
          <p:spPr bwMode="auto">
            <a:xfrm>
              <a:off x="4325975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F9F8B4-5020-FD6B-78A2-398CC15AB5DA}"/>
                </a:ext>
              </a:extLst>
            </p:cNvPr>
            <p:cNvSpPr/>
            <p:nvPr/>
          </p:nvSpPr>
          <p:spPr bwMode="auto">
            <a:xfrm>
              <a:off x="4318657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1A1B8F-7AEF-9427-87AE-A470527088AA}"/>
                </a:ext>
              </a:extLst>
            </p:cNvPr>
            <p:cNvSpPr/>
            <p:nvPr/>
          </p:nvSpPr>
          <p:spPr bwMode="auto">
            <a:xfrm>
              <a:off x="4311339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ACB16D-EACE-58C4-DAAF-8EBE40CAC3CE}"/>
                </a:ext>
              </a:extLst>
            </p:cNvPr>
            <p:cNvSpPr/>
            <p:nvPr/>
          </p:nvSpPr>
          <p:spPr bwMode="auto">
            <a:xfrm>
              <a:off x="5321463" y="211666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8D93DB0-DE52-B148-9176-4241438A524E}"/>
                </a:ext>
              </a:extLst>
            </p:cNvPr>
            <p:cNvSpPr/>
            <p:nvPr/>
          </p:nvSpPr>
          <p:spPr bwMode="auto">
            <a:xfrm>
              <a:off x="5314145" y="252047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2D5CC3-74D0-3036-F550-314601D596D7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 bwMode="auto">
            <a:xfrm>
              <a:off x="3528450" y="1605994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5D05770-9971-31C7-CF13-E4A5E4B204F2}"/>
                </a:ext>
              </a:extLst>
            </p:cNvPr>
            <p:cNvCxnSpPr>
              <a:stCxn id="22" idx="6"/>
              <a:endCxn id="26" idx="2"/>
            </p:cNvCxnSpPr>
            <p:nvPr/>
          </p:nvCxnSpPr>
          <p:spPr bwMode="auto">
            <a:xfrm>
              <a:off x="3521132" y="2009801"/>
              <a:ext cx="804843" cy="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5C4853-6758-1DB9-EFD2-CE382628512E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 bwMode="auto">
            <a:xfrm flipV="1">
              <a:off x="3513814" y="2009801"/>
              <a:ext cx="812161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819DB8-F711-5EE2-4590-13F7ED654211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 bwMode="auto">
            <a:xfrm flipV="1">
              <a:off x="3506496" y="2009801"/>
              <a:ext cx="819479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AA7708-DECA-2F53-87B7-89C7859016E6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 bwMode="auto">
            <a:xfrm flipV="1">
              <a:off x="3499178" y="2009801"/>
              <a:ext cx="826797" cy="121142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C9CA02-031A-C15B-B421-78B137A671DF}"/>
                </a:ext>
              </a:extLst>
            </p:cNvPr>
            <p:cNvCxnSpPr>
              <a:endCxn id="28" idx="2"/>
            </p:cNvCxnSpPr>
            <p:nvPr/>
          </p:nvCxnSpPr>
          <p:spPr bwMode="auto">
            <a:xfrm flipV="1">
              <a:off x="3506496" y="2817415"/>
              <a:ext cx="804843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91E05B-D113-ED56-F910-8A0577CCCE04}"/>
                </a:ext>
              </a:extLst>
            </p:cNvPr>
            <p:cNvCxnSpPr>
              <a:endCxn id="28" idx="2"/>
            </p:cNvCxnSpPr>
            <p:nvPr/>
          </p:nvCxnSpPr>
          <p:spPr bwMode="auto">
            <a:xfrm>
              <a:off x="3536809" y="1604713"/>
              <a:ext cx="774530" cy="121270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8455E3F-EF37-E104-D969-E74A36BF54D7}"/>
                </a:ext>
              </a:extLst>
            </p:cNvPr>
            <p:cNvCxnSpPr>
              <a:stCxn id="22" idx="6"/>
              <a:endCxn id="28" idx="2"/>
            </p:cNvCxnSpPr>
            <p:nvPr/>
          </p:nvCxnSpPr>
          <p:spPr bwMode="auto">
            <a:xfrm>
              <a:off x="3521132" y="2009801"/>
              <a:ext cx="790207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7D6E3E9-FD5A-E699-1743-ABB42A7887EC}"/>
                </a:ext>
              </a:extLst>
            </p:cNvPr>
            <p:cNvCxnSpPr>
              <a:stCxn id="23" idx="6"/>
              <a:endCxn id="28" idx="2"/>
            </p:cNvCxnSpPr>
            <p:nvPr/>
          </p:nvCxnSpPr>
          <p:spPr bwMode="auto">
            <a:xfrm>
              <a:off x="3513814" y="2413608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C01CB01-4FC3-B519-032A-6FD2C783E901}"/>
                </a:ext>
              </a:extLst>
            </p:cNvPr>
            <p:cNvCxnSpPr>
              <a:endCxn id="28" idx="2"/>
            </p:cNvCxnSpPr>
            <p:nvPr/>
          </p:nvCxnSpPr>
          <p:spPr bwMode="auto">
            <a:xfrm>
              <a:off x="3513814" y="2817414"/>
              <a:ext cx="797525" cy="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DBBE9B-DE63-2DAC-9F3E-9369712DEBE1}"/>
                </a:ext>
              </a:extLst>
            </p:cNvPr>
            <p:cNvSpPr txBox="1"/>
            <p:nvPr/>
          </p:nvSpPr>
          <p:spPr>
            <a:xfrm rot="16200000">
              <a:off x="3949655" y="22410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/>
                <a:t>…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CE8B0D-3C03-2937-CA49-24DF61A7E740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 bwMode="auto">
            <a:xfrm>
              <a:off x="4523938" y="2009801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90277C-373C-F921-43C4-4C6D0E2DA8EA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 bwMode="auto">
            <a:xfrm flipV="1">
              <a:off x="4516620" y="2215645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15" name="Straight Connector 13314">
              <a:extLst>
                <a:ext uri="{FF2B5EF4-FFF2-40B4-BE49-F238E27FC236}">
                  <a16:creationId xmlns:a16="http://schemas.microsoft.com/office/drawing/2014/main" id="{E8A3FAB5-66A7-733F-86CE-0397892E0C2C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 bwMode="auto">
            <a:xfrm flipV="1">
              <a:off x="4509302" y="2215645"/>
              <a:ext cx="812161" cy="60177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18" name="Straight Connector 13317">
              <a:extLst>
                <a:ext uri="{FF2B5EF4-FFF2-40B4-BE49-F238E27FC236}">
                  <a16:creationId xmlns:a16="http://schemas.microsoft.com/office/drawing/2014/main" id="{3BA177BE-8CAD-E2B6-7BC0-52550AE17D41}"/>
                </a:ext>
              </a:extLst>
            </p:cNvPr>
            <p:cNvCxnSpPr>
              <a:stCxn id="28" idx="6"/>
              <a:endCxn id="30" idx="2"/>
            </p:cNvCxnSpPr>
            <p:nvPr/>
          </p:nvCxnSpPr>
          <p:spPr bwMode="auto">
            <a:xfrm flipV="1">
              <a:off x="4509302" y="2619452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20" name="Straight Connector 13319">
              <a:extLst>
                <a:ext uri="{FF2B5EF4-FFF2-40B4-BE49-F238E27FC236}">
                  <a16:creationId xmlns:a16="http://schemas.microsoft.com/office/drawing/2014/main" id="{F41BFAE8-7E42-B448-8291-0A500C6020FE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 bwMode="auto">
            <a:xfrm>
              <a:off x="4523938" y="2009801"/>
              <a:ext cx="790207" cy="60965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22" name="Straight Connector 13321">
              <a:extLst>
                <a:ext uri="{FF2B5EF4-FFF2-40B4-BE49-F238E27FC236}">
                  <a16:creationId xmlns:a16="http://schemas.microsoft.com/office/drawing/2014/main" id="{894D4D79-9877-C98E-1D3B-E2F79694A3A6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 bwMode="auto">
            <a:xfrm>
              <a:off x="4516620" y="2413608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27" name="TextBox 13326">
            <a:extLst>
              <a:ext uri="{FF2B5EF4-FFF2-40B4-BE49-F238E27FC236}">
                <a16:creationId xmlns:a16="http://schemas.microsoft.com/office/drawing/2014/main" id="{E9DE5DC6-042D-5308-CA83-C5B5DC9FEAA2}"/>
              </a:ext>
            </a:extLst>
          </p:cNvPr>
          <p:cNvSpPr txBox="1"/>
          <p:nvPr/>
        </p:nvSpPr>
        <p:spPr>
          <a:xfrm>
            <a:off x="1593254" y="3969957"/>
            <a:ext cx="56259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latin typeface="+mn-lt"/>
              </a:rPr>
              <a:t>(</a:t>
            </a:r>
            <a:r>
              <a:rPr lang="en-US" sz="1000" b="0" dirty="0" err="1">
                <a:latin typeface="+mn-lt"/>
              </a:rPr>
              <a:t>Hornik</a:t>
            </a:r>
            <a:r>
              <a:rPr lang="en-US" sz="1000" b="0" dirty="0">
                <a:latin typeface="+mn-lt"/>
              </a:rPr>
              <a:t>, Stinchcombe, White, 1989,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+mn-lt"/>
                <a:hlinkClick r:id="rId4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https://doi.org/10.1016/0893-6080(89)90020-8</a:t>
            </a:r>
            <a:r>
              <a:rPr lang="en-US" sz="1000" b="0" dirty="0">
                <a:latin typeface="+mn-lt"/>
              </a:rPr>
              <a:t>)</a:t>
            </a:r>
          </a:p>
        </p:txBody>
      </p: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6460A38D-4085-FE79-0219-7BC14D163DD9}"/>
              </a:ext>
            </a:extLst>
          </p:cNvPr>
          <p:cNvSpPr txBox="1"/>
          <p:nvPr/>
        </p:nvSpPr>
        <p:spPr>
          <a:xfrm>
            <a:off x="4730619" y="103635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Feedforward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No memory/state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Generalization</a:t>
            </a:r>
          </a:p>
        </p:txBody>
      </p:sp>
      <p:sp>
        <p:nvSpPr>
          <p:cNvPr id="13329" name="TextBox 13328">
            <a:extLst>
              <a:ext uri="{FF2B5EF4-FFF2-40B4-BE49-F238E27FC236}">
                <a16:creationId xmlns:a16="http://schemas.microsoft.com/office/drawing/2014/main" id="{D213E0EC-BC28-748F-12F6-003415C81259}"/>
              </a:ext>
            </a:extLst>
          </p:cNvPr>
          <p:cNvSpPr txBox="1"/>
          <p:nvPr/>
        </p:nvSpPr>
        <p:spPr>
          <a:xfrm>
            <a:off x="2943782" y="3039900"/>
            <a:ext cx="8899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Input nodes</a:t>
            </a:r>
          </a:p>
        </p:txBody>
      </p:sp>
      <p:sp>
        <p:nvSpPr>
          <p:cNvPr id="13330" name="TextBox 13329">
            <a:extLst>
              <a:ext uri="{FF2B5EF4-FFF2-40B4-BE49-F238E27FC236}">
                <a16:creationId xmlns:a16="http://schemas.microsoft.com/office/drawing/2014/main" id="{722E33BE-26B8-8121-E66E-230A7AB47E36}"/>
              </a:ext>
            </a:extLst>
          </p:cNvPr>
          <p:cNvSpPr txBox="1"/>
          <p:nvPr/>
        </p:nvSpPr>
        <p:spPr>
          <a:xfrm>
            <a:off x="3914281" y="2697936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Hidden nodes</a:t>
            </a:r>
          </a:p>
        </p:txBody>
      </p:sp>
      <p:sp>
        <p:nvSpPr>
          <p:cNvPr id="13331" name="TextBox 13330">
            <a:extLst>
              <a:ext uri="{FF2B5EF4-FFF2-40B4-BE49-F238E27FC236}">
                <a16:creationId xmlns:a16="http://schemas.microsoft.com/office/drawing/2014/main" id="{B9F8F39C-EF8D-1D80-3983-70A56787FB6C}"/>
              </a:ext>
            </a:extLst>
          </p:cNvPr>
          <p:cNvSpPr txBox="1"/>
          <p:nvPr/>
        </p:nvSpPr>
        <p:spPr>
          <a:xfrm>
            <a:off x="4894970" y="2491926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Output nodes</a:t>
            </a:r>
          </a:p>
        </p:txBody>
      </p:sp>
      <p:sp>
        <p:nvSpPr>
          <p:cNvPr id="13332" name="TextBox 13331">
            <a:extLst>
              <a:ext uri="{FF2B5EF4-FFF2-40B4-BE49-F238E27FC236}">
                <a16:creationId xmlns:a16="http://schemas.microsoft.com/office/drawing/2014/main" id="{217DB922-5031-19CD-7BDB-89974E3B6153}"/>
              </a:ext>
            </a:extLst>
          </p:cNvPr>
          <p:cNvSpPr txBox="1"/>
          <p:nvPr/>
        </p:nvSpPr>
        <p:spPr>
          <a:xfrm rot="1582140">
            <a:off x="3623203" y="1356059"/>
            <a:ext cx="671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13333" name="TextBox 13332">
            <a:extLst>
              <a:ext uri="{FF2B5EF4-FFF2-40B4-BE49-F238E27FC236}">
                <a16:creationId xmlns:a16="http://schemas.microsoft.com/office/drawing/2014/main" id="{BA985E7F-179E-2FE9-F1FB-F4F00C669E5B}"/>
              </a:ext>
            </a:extLst>
          </p:cNvPr>
          <p:cNvSpPr txBox="1"/>
          <p:nvPr/>
        </p:nvSpPr>
        <p:spPr>
          <a:xfrm>
            <a:off x="4009714" y="2921754"/>
            <a:ext cx="2180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Various training algorithms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Guaranteed convergence</a:t>
            </a:r>
          </a:p>
        </p:txBody>
      </p:sp>
    </p:spTree>
    <p:extLst>
      <p:ext uri="{BB962C8B-B14F-4D97-AF65-F5344CB8AC3E}">
        <p14:creationId xmlns:p14="http://schemas.microsoft.com/office/powerpoint/2010/main" val="33148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(4)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2337280" y="3367867"/>
            <a:ext cx="414248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Memory is needed in a lot of cases</a:t>
            </a:r>
          </a:p>
          <a:p>
            <a:pPr algn="ctr"/>
            <a:r>
              <a:rPr lang="en-US" sz="1400" b="0" dirty="0"/>
              <a:t>Temporal signal processing (audio, video)</a:t>
            </a:r>
          </a:p>
          <a:p>
            <a:pPr algn="ctr"/>
            <a:r>
              <a:rPr lang="en-US" sz="1400" b="0" dirty="0"/>
              <a:t>Timeseries prediction </a:t>
            </a:r>
          </a:p>
          <a:p>
            <a:pPr algn="ctr"/>
            <a:r>
              <a:rPr lang="en-US" sz="1400" b="0" dirty="0"/>
              <a:t>Control tasks</a:t>
            </a:r>
          </a:p>
          <a:p>
            <a:pPr algn="ctr"/>
            <a:endParaRPr lang="en-US" sz="1400"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0415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37227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3A20880-95D5-8407-8DD0-4E859F2D245D}"/>
              </a:ext>
            </a:extLst>
          </p:cNvPr>
          <p:cNvSpPr/>
          <p:nvPr/>
        </p:nvSpPr>
        <p:spPr bwMode="auto">
          <a:xfrm>
            <a:off x="3920634" y="1784382"/>
            <a:ext cx="938254" cy="4176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253FDB-DA70-D8DF-D09C-946F58B1AD73}"/>
              </a:ext>
            </a:extLst>
          </p:cNvPr>
          <p:cNvCxnSpPr>
            <a:endCxn id="5" idx="1"/>
          </p:cNvCxnSpPr>
          <p:nvPr/>
        </p:nvCxnSpPr>
        <p:spPr bwMode="auto">
          <a:xfrm>
            <a:off x="3473533" y="1989128"/>
            <a:ext cx="447101" cy="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3779C5-C8C7-3A1D-036D-BC775F771017}"/>
              </a:ext>
            </a:extLst>
          </p:cNvPr>
          <p:cNvCxnSpPr>
            <a:cxnSpLocks/>
          </p:cNvCxnSpPr>
          <p:nvPr/>
        </p:nvCxnSpPr>
        <p:spPr bwMode="auto">
          <a:xfrm>
            <a:off x="4854382" y="2014911"/>
            <a:ext cx="5513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69D27DE-BB5B-8609-BF84-6B72FEAFF978}"/>
              </a:ext>
            </a:extLst>
          </p:cNvPr>
          <p:cNvCxnSpPr>
            <a:endCxn id="5" idx="2"/>
          </p:cNvCxnSpPr>
          <p:nvPr/>
        </p:nvCxnSpPr>
        <p:spPr bwMode="auto">
          <a:xfrm rot="10800000" flipV="1">
            <a:off x="4389762" y="2014910"/>
            <a:ext cx="714133" cy="187085"/>
          </a:xfrm>
          <a:prstGeom prst="bentConnector4">
            <a:avLst>
              <a:gd name="adj1" fmla="val 17154"/>
              <a:gd name="adj2" fmla="val 2221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BCC072-F1E6-E5ED-5C23-C5EABAE7991E}"/>
              </a:ext>
            </a:extLst>
          </p:cNvPr>
          <p:cNvSpPr txBox="1"/>
          <p:nvPr/>
        </p:nvSpPr>
        <p:spPr>
          <a:xfrm>
            <a:off x="3960797" y="243891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6D5B7E-74C8-4654-983D-84A14FE7C194}"/>
              </a:ext>
            </a:extLst>
          </p:cNvPr>
          <p:cNvSpPr txBox="1"/>
          <p:nvPr/>
        </p:nvSpPr>
        <p:spPr>
          <a:xfrm>
            <a:off x="4644113" y="3026033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Dynamical system</a:t>
            </a:r>
          </a:p>
        </p:txBody>
      </p:sp>
    </p:spTree>
    <p:extLst>
      <p:ext uri="{BB962C8B-B14F-4D97-AF65-F5344CB8AC3E}">
        <p14:creationId xmlns:p14="http://schemas.microsoft.com/office/powerpoint/2010/main" val="4485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(5)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64762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91469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9520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24686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90807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90807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8486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8738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8738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200129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8403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546240" y="3377189"/>
            <a:ext cx="793492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Recurrent neural networks (RNN)</a:t>
            </a:r>
          </a:p>
          <a:p>
            <a:pPr algn="ctr"/>
            <a:r>
              <a:rPr lang="en-US" sz="1400" b="0" dirty="0"/>
              <a:t>Training is challenging, various algorithms exist (backpropagation through time), convergence not </a:t>
            </a:r>
          </a:p>
          <a:p>
            <a:pPr algn="ctr"/>
            <a:r>
              <a:rPr lang="en-US" sz="1400" b="0" dirty="0"/>
              <a:t>guaranteed, many weights, slow learning. RNNs are also universal function approximators</a:t>
            </a:r>
          </a:p>
          <a:p>
            <a:pPr algn="ctr"/>
            <a:r>
              <a:rPr lang="en-US" sz="1100" b="0" dirty="0">
                <a:latin typeface="+mn-lt"/>
              </a:rPr>
              <a:t>(Schaefer &amp; Zimmerman, 2007, </a:t>
            </a:r>
            <a:r>
              <a:rPr lang="en-US" sz="1100" b="0" i="0" u="none" strike="noStrike" dirty="0">
                <a:effectLst/>
                <a:latin typeface="+mn-lt"/>
                <a:hlinkClick r:id="rId3"/>
              </a:rPr>
              <a:t>https://doi.org/10.1142/S0129065707001111</a:t>
            </a:r>
            <a:r>
              <a:rPr lang="en-US" sz="1100" b="0" i="0" u="none" strike="noStrike" dirty="0">
                <a:effectLst/>
                <a:latin typeface="+mn-lt"/>
              </a:rPr>
              <a:t>)</a:t>
            </a:r>
            <a:endParaRPr lang="en-US" sz="1100" b="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8366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45178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D4C494-D1CA-397F-FE90-C76801FF6721}"/>
              </a:ext>
            </a:extLst>
          </p:cNvPr>
          <p:cNvSpPr txBox="1"/>
          <p:nvPr/>
        </p:nvSpPr>
        <p:spPr>
          <a:xfrm>
            <a:off x="638403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4AA4B9-9D76-3F0C-8B11-6A8674BD80D2}"/>
              </a:ext>
            </a:extLst>
          </p:cNvPr>
          <p:cNvGrpSpPr/>
          <p:nvPr/>
        </p:nvGrpSpPr>
        <p:grpSpPr>
          <a:xfrm>
            <a:off x="3361987" y="1265497"/>
            <a:ext cx="2218211" cy="1813191"/>
            <a:chOff x="3301215" y="1507012"/>
            <a:chExt cx="2218211" cy="1813191"/>
          </a:xfrm>
          <a:solidFill>
            <a:schemeClr val="bg1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0FCDA3-D860-27F1-96A3-5A3130223920}"/>
                </a:ext>
              </a:extLst>
            </p:cNvPr>
            <p:cNvSpPr/>
            <p:nvPr/>
          </p:nvSpPr>
          <p:spPr bwMode="auto">
            <a:xfrm>
              <a:off x="3330487" y="1507012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69972F-3FC7-4EF0-360B-5B86C7D841EB}"/>
                </a:ext>
              </a:extLst>
            </p:cNvPr>
            <p:cNvSpPr/>
            <p:nvPr/>
          </p:nvSpPr>
          <p:spPr bwMode="auto">
            <a:xfrm>
              <a:off x="3323169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EB43C6-E9EA-B79A-B666-3E22796BB15F}"/>
                </a:ext>
              </a:extLst>
            </p:cNvPr>
            <p:cNvSpPr/>
            <p:nvPr/>
          </p:nvSpPr>
          <p:spPr bwMode="auto">
            <a:xfrm>
              <a:off x="3315851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93FE0F-E0AA-8F71-5EAD-0DCCA669C2EC}"/>
                </a:ext>
              </a:extLst>
            </p:cNvPr>
            <p:cNvSpPr/>
            <p:nvPr/>
          </p:nvSpPr>
          <p:spPr bwMode="auto">
            <a:xfrm>
              <a:off x="3308533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D9E131-C29D-4846-9A1E-18520C9B6D01}"/>
                </a:ext>
              </a:extLst>
            </p:cNvPr>
            <p:cNvSpPr/>
            <p:nvPr/>
          </p:nvSpPr>
          <p:spPr bwMode="auto">
            <a:xfrm>
              <a:off x="3301215" y="312224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A0BCE0-1AC8-00BF-D55A-0F2E8CFD9874}"/>
                </a:ext>
              </a:extLst>
            </p:cNvPr>
            <p:cNvSpPr/>
            <p:nvPr/>
          </p:nvSpPr>
          <p:spPr bwMode="auto">
            <a:xfrm>
              <a:off x="4325975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5818C0-B2A4-2622-A391-9C06E0F7F47A}"/>
                </a:ext>
              </a:extLst>
            </p:cNvPr>
            <p:cNvSpPr/>
            <p:nvPr/>
          </p:nvSpPr>
          <p:spPr bwMode="auto">
            <a:xfrm>
              <a:off x="4318657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B60ABA-B6A4-0F3C-F797-ED4978CD583B}"/>
                </a:ext>
              </a:extLst>
            </p:cNvPr>
            <p:cNvSpPr/>
            <p:nvPr/>
          </p:nvSpPr>
          <p:spPr bwMode="auto">
            <a:xfrm>
              <a:off x="4311339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27CC00-4902-D104-373A-BF83779DF7D7}"/>
                </a:ext>
              </a:extLst>
            </p:cNvPr>
            <p:cNvSpPr/>
            <p:nvPr/>
          </p:nvSpPr>
          <p:spPr bwMode="auto">
            <a:xfrm>
              <a:off x="5321463" y="211666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3A0D4D-EB74-74CD-9561-A594166EBABA}"/>
                </a:ext>
              </a:extLst>
            </p:cNvPr>
            <p:cNvSpPr/>
            <p:nvPr/>
          </p:nvSpPr>
          <p:spPr bwMode="auto">
            <a:xfrm>
              <a:off x="5314145" y="252047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A91DD2-008B-AB36-61FA-D7DF2E64DE11}"/>
                </a:ext>
              </a:extLst>
            </p:cNvPr>
            <p:cNvCxnSpPr>
              <a:cxnSpLocks/>
              <a:stCxn id="23" idx="6"/>
              <a:endCxn id="28" idx="2"/>
            </p:cNvCxnSpPr>
            <p:nvPr/>
          </p:nvCxnSpPr>
          <p:spPr bwMode="auto">
            <a:xfrm>
              <a:off x="3528450" y="1605994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F11F6E-CCE2-6B98-6A44-B1DEE14B84E5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 bwMode="auto">
            <a:xfrm>
              <a:off x="3521132" y="2009801"/>
              <a:ext cx="804843" cy="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DF1149-9528-0E0E-EFB4-3FF240525EC5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 bwMode="auto">
            <a:xfrm flipV="1">
              <a:off x="3513814" y="2009801"/>
              <a:ext cx="812161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36DDF5-77D7-500C-0C6A-C0321CF9CED1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 bwMode="auto">
            <a:xfrm flipV="1">
              <a:off x="3506496" y="2009801"/>
              <a:ext cx="819479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89C0BA-6B85-23DE-7E56-7791C576F26E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 bwMode="auto">
            <a:xfrm flipV="1">
              <a:off x="3499178" y="2009801"/>
              <a:ext cx="826797" cy="121142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5E3086-2624-C951-C0B7-4E450E45E650}"/>
                </a:ext>
              </a:extLst>
            </p:cNvPr>
            <p:cNvCxnSpPr>
              <a:endCxn id="30" idx="2"/>
            </p:cNvCxnSpPr>
            <p:nvPr/>
          </p:nvCxnSpPr>
          <p:spPr bwMode="auto">
            <a:xfrm flipV="1">
              <a:off x="3506496" y="2817415"/>
              <a:ext cx="804843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32EA68F-99E1-4FB6-BBC9-98EECFE6917F}"/>
                </a:ext>
              </a:extLst>
            </p:cNvPr>
            <p:cNvCxnSpPr>
              <a:endCxn id="30" idx="2"/>
            </p:cNvCxnSpPr>
            <p:nvPr/>
          </p:nvCxnSpPr>
          <p:spPr bwMode="auto">
            <a:xfrm>
              <a:off x="3536809" y="1604713"/>
              <a:ext cx="774530" cy="121270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F924F5-9921-A241-0DF7-7F36178F43B7}"/>
                </a:ext>
              </a:extLst>
            </p:cNvPr>
            <p:cNvCxnSpPr>
              <a:stCxn id="24" idx="6"/>
              <a:endCxn id="30" idx="2"/>
            </p:cNvCxnSpPr>
            <p:nvPr/>
          </p:nvCxnSpPr>
          <p:spPr bwMode="auto">
            <a:xfrm>
              <a:off x="3521132" y="2009801"/>
              <a:ext cx="790207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CF7067F-3BFB-DC7D-C25E-2ED961983E7C}"/>
                </a:ext>
              </a:extLst>
            </p:cNvPr>
            <p:cNvCxnSpPr>
              <a:stCxn id="25" idx="6"/>
              <a:endCxn id="30" idx="2"/>
            </p:cNvCxnSpPr>
            <p:nvPr/>
          </p:nvCxnSpPr>
          <p:spPr bwMode="auto">
            <a:xfrm>
              <a:off x="3513814" y="2413608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9AA3FD-CF6D-5B9B-424D-0F479C572684}"/>
                </a:ext>
              </a:extLst>
            </p:cNvPr>
            <p:cNvCxnSpPr>
              <a:endCxn id="30" idx="2"/>
            </p:cNvCxnSpPr>
            <p:nvPr/>
          </p:nvCxnSpPr>
          <p:spPr bwMode="auto">
            <a:xfrm>
              <a:off x="3513814" y="2817414"/>
              <a:ext cx="797525" cy="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E2D04A-C886-1DBB-4555-D40C9BD7D70D}"/>
                </a:ext>
              </a:extLst>
            </p:cNvPr>
            <p:cNvSpPr txBox="1"/>
            <p:nvPr/>
          </p:nvSpPr>
          <p:spPr>
            <a:xfrm rot="16200000">
              <a:off x="3949655" y="22410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/>
                <a:t>…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2CF43D-A57F-6588-BFE7-64DD703C12A5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 bwMode="auto">
            <a:xfrm>
              <a:off x="4523938" y="2009801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7FB2EA-ED30-16BB-0FB3-CF4979226F84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 bwMode="auto">
            <a:xfrm flipV="1">
              <a:off x="4516620" y="2215645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B692F-2410-A80A-7F7C-A0E9FE04258F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 bwMode="auto">
            <a:xfrm flipV="1">
              <a:off x="4509302" y="2215645"/>
              <a:ext cx="812161" cy="60177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544D69-6287-3666-2AA7-C112C3245C1E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 bwMode="auto">
            <a:xfrm flipV="1">
              <a:off x="4509302" y="2619452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413CB4-2322-F54C-C081-F3C1F54DFCAC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 bwMode="auto">
            <a:xfrm>
              <a:off x="4523938" y="2009801"/>
              <a:ext cx="790207" cy="60965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30D607-DFB3-D5A4-1F2B-5EAE9FFC1649}"/>
                </a:ext>
              </a:extLst>
            </p:cNvPr>
            <p:cNvCxnSpPr>
              <a:stCxn id="29" idx="6"/>
              <a:endCxn id="32" idx="2"/>
            </p:cNvCxnSpPr>
            <p:nvPr/>
          </p:nvCxnSpPr>
          <p:spPr bwMode="auto">
            <a:xfrm>
              <a:off x="4516620" y="2413608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1451BA8-F100-C77D-8D94-8E37A3D54446}"/>
              </a:ext>
            </a:extLst>
          </p:cNvPr>
          <p:cNvSpPr txBox="1"/>
          <p:nvPr/>
        </p:nvSpPr>
        <p:spPr>
          <a:xfrm>
            <a:off x="3993791" y="2697936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Hidden nodes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7AD73C-6D37-9922-34BE-5955B6A885A1}"/>
              </a:ext>
            </a:extLst>
          </p:cNvPr>
          <p:cNvSpPr txBox="1"/>
          <p:nvPr/>
        </p:nvSpPr>
        <p:spPr>
          <a:xfrm>
            <a:off x="4974480" y="2491926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Output nodes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5E3E0D-0902-D719-CEF0-A1D3B0949B27}"/>
              </a:ext>
            </a:extLst>
          </p:cNvPr>
          <p:cNvSpPr txBox="1"/>
          <p:nvPr/>
        </p:nvSpPr>
        <p:spPr>
          <a:xfrm rot="1582140">
            <a:off x="3702713" y="1356059"/>
            <a:ext cx="671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98F67D-2AA7-456E-402B-AE7E980F5A08}"/>
              </a:ext>
            </a:extLst>
          </p:cNvPr>
          <p:cNvSpPr txBox="1"/>
          <p:nvPr/>
        </p:nvSpPr>
        <p:spPr>
          <a:xfrm>
            <a:off x="3045142" y="3073888"/>
            <a:ext cx="8899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Input nodes</a:t>
            </a: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B2344E8B-7699-29A1-D5C7-08AB11201B9B}"/>
              </a:ext>
            </a:extLst>
          </p:cNvPr>
          <p:cNvCxnSpPr>
            <a:cxnSpLocks/>
            <a:stCxn id="29" idx="6"/>
            <a:endCxn id="29" idx="2"/>
          </p:cNvCxnSpPr>
          <p:nvPr/>
        </p:nvCxnSpPr>
        <p:spPr bwMode="auto">
          <a:xfrm flipH="1">
            <a:off x="4379429" y="2172093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18" name="Curved Connector 13317">
            <a:extLst>
              <a:ext uri="{FF2B5EF4-FFF2-40B4-BE49-F238E27FC236}">
                <a16:creationId xmlns:a16="http://schemas.microsoft.com/office/drawing/2014/main" id="{79A1F00E-8F0A-5232-9AD4-AA2C59F97A4E}"/>
              </a:ext>
            </a:extLst>
          </p:cNvPr>
          <p:cNvCxnSpPr>
            <a:cxnSpLocks/>
          </p:cNvCxnSpPr>
          <p:nvPr/>
        </p:nvCxnSpPr>
        <p:spPr bwMode="auto">
          <a:xfrm flipH="1">
            <a:off x="4386747" y="2575900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19" name="Curved Connector 13318">
            <a:extLst>
              <a:ext uri="{FF2B5EF4-FFF2-40B4-BE49-F238E27FC236}">
                <a16:creationId xmlns:a16="http://schemas.microsoft.com/office/drawing/2014/main" id="{F71157D2-79E4-BFC9-4E8A-8870B6FF0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5249" y="1768285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320" name="TextBox 13319">
            <a:extLst>
              <a:ext uri="{FF2B5EF4-FFF2-40B4-BE49-F238E27FC236}">
                <a16:creationId xmlns:a16="http://schemas.microsoft.com/office/drawing/2014/main" id="{533AB58D-D10D-E35D-E084-0324E8330AE8}"/>
              </a:ext>
            </a:extLst>
          </p:cNvPr>
          <p:cNvSpPr txBox="1"/>
          <p:nvPr/>
        </p:nvSpPr>
        <p:spPr>
          <a:xfrm>
            <a:off x="4312326" y="1292209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Recurrent connections</a:t>
            </a:r>
          </a:p>
        </p:txBody>
      </p: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DBD348AF-0C2E-C53B-0954-E3231E92D216}"/>
              </a:ext>
            </a:extLst>
          </p:cNvPr>
          <p:cNvSpPr txBox="1"/>
          <p:nvPr/>
        </p:nvSpPr>
        <p:spPr>
          <a:xfrm>
            <a:off x="4543185" y="2889150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Dynamical system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Integration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40005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BBA4BDE-69D5-DE9F-9CE0-A0195F9DC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90926"/>
            <a:ext cx="9143999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Turing Machine (TM)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B8A66-4163-FBC9-F5A3-A4AC3F911031}"/>
              </a:ext>
            </a:extLst>
          </p:cNvPr>
          <p:cNvSpPr txBox="1"/>
          <p:nvPr/>
        </p:nvSpPr>
        <p:spPr>
          <a:xfrm>
            <a:off x="790728" y="3635395"/>
            <a:ext cx="74820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Turing’s aim was to define the simplest possible device that could perform any computation that could be performed by a human.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TMs are a model of computability, they do not model the physical process of a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459C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4459C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1" name="Picture 10" descr="A diagram of a machine&#10;&#10;AI-generated content may be incorrect.">
            <a:extLst>
              <a:ext uri="{FF2B5EF4-FFF2-40B4-BE49-F238E27FC236}">
                <a16:creationId xmlns:a16="http://schemas.microsoft.com/office/drawing/2014/main" id="{C3D23444-883C-D177-72F0-AB562483E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920" y="1184027"/>
            <a:ext cx="3479647" cy="23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0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7D064-1773-F454-7F82-CF6C99335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D1BBD-20C2-4C08-24F2-C89E77AFCD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04" y="584909"/>
            <a:ext cx="5241705" cy="3494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78BD1E-91A1-6AC3-8E43-F24D965985E8}"/>
              </a:ext>
            </a:extLst>
          </p:cNvPr>
          <p:cNvSpPr txBox="1"/>
          <p:nvPr/>
        </p:nvSpPr>
        <p:spPr>
          <a:xfrm>
            <a:off x="-1462241" y="4079379"/>
            <a:ext cx="9144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hlinkClick r:id="rId4"/>
              </a:rPr>
              <a:t>https://ideas.lego.com/projects/10a3239f-4562-4d23-ba8e-f4fc94eef5c7</a:t>
            </a:r>
            <a:r>
              <a:rPr lang="en-US" sz="1200" b="0" dirty="0"/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47035D6-3223-9457-6B66-5CADEA8CF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13912" y="1203581"/>
            <a:ext cx="3016331" cy="425053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Turing Machine (TM)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C5DBB-3679-E0B7-377F-C8506AB808CE}"/>
              </a:ext>
            </a:extLst>
          </p:cNvPr>
          <p:cNvSpPr txBox="1"/>
          <p:nvPr/>
        </p:nvSpPr>
        <p:spPr>
          <a:xfrm>
            <a:off x="5913913" y="1517615"/>
            <a:ext cx="3016331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“What does a Turing machine look like? You can certainly imagine some crazy looking machine, but a better approach is to look in a mirror.”</a:t>
            </a:r>
          </a:p>
          <a:p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— Charles Petzold, The Annotated Turing</a:t>
            </a:r>
          </a:p>
          <a:p>
            <a:endParaRPr lang="en-US" sz="1800" dirty="0">
              <a:solidFill>
                <a:srgbClr val="24459C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sz="1800" dirty="0">
              <a:solidFill>
                <a:srgbClr val="24459C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5420</TotalTime>
  <Words>1157</Words>
  <Application>Microsoft Macintosh PowerPoint</Application>
  <PresentationFormat>On-screen Show (16:9)</PresentationFormat>
  <Paragraphs>237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Sarabun</vt:lpstr>
      <vt:lpstr>Symbol</vt:lpstr>
      <vt:lpstr>Times</vt:lpstr>
      <vt:lpstr>Office 2013 - 2022 Theme</vt:lpstr>
      <vt:lpstr>PowerPoint Presentation</vt:lpstr>
      <vt:lpstr>PowerPoint Presentation</vt:lpstr>
      <vt:lpstr>What is computation? (1)</vt:lpstr>
      <vt:lpstr>What is computation? (2)</vt:lpstr>
      <vt:lpstr>What is computation? (3)</vt:lpstr>
      <vt:lpstr>What is computation? (4)</vt:lpstr>
      <vt:lpstr>What is computation? (5)</vt:lpstr>
      <vt:lpstr>Turing Machine (TM)</vt:lpstr>
      <vt:lpstr>Turing Machine (TM)</vt:lpstr>
      <vt:lpstr>Intrinsic vs designed computation (1)</vt:lpstr>
      <vt:lpstr>Intrinsic vs designed computation (2)</vt:lpstr>
      <vt:lpstr>Intrinsic vs designed computation (3)</vt:lpstr>
      <vt:lpstr>Intrinsic vs designed computation (4)</vt:lpstr>
      <vt:lpstr>PowerPoint Presentation</vt:lpstr>
      <vt:lpstr>The goals and drivers have changed</vt:lpstr>
      <vt:lpstr>The goals and drivers have changed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co-design across the entire stack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195</cp:revision>
  <cp:lastPrinted>2020-09-27T23:07:26Z</cp:lastPrinted>
  <dcterms:created xsi:type="dcterms:W3CDTF">2020-09-27T22:07:31Z</dcterms:created>
  <dcterms:modified xsi:type="dcterms:W3CDTF">2025-08-14T17:01:37Z</dcterms:modified>
</cp:coreProperties>
</file>